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6" r:id="rId14"/>
    <p:sldId id="269" r:id="rId1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DB6196F-9D38-4F8D-B385-AFF0C94A4D4E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21DC8A0-4D19-4243-B4DC-C34827CF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Animated video – go to 1:07 min mark – play through to 2:15</a:t>
            </a:r>
          </a:p>
          <a:p>
            <a:r>
              <a:rPr lang="en-US" dirty="0" smtClean="0"/>
              <a:t>Live demo – go to 1:06</a:t>
            </a:r>
            <a:r>
              <a:rPr lang="en-US" baseline="0" dirty="0" smtClean="0"/>
              <a:t> (2 ID and verify allergies) 2:30- 3:04 then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C8A0-4D19-4243-B4DC-C34827CF6C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9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Animated video – go to 1:07 min mark – play through to 2:15</a:t>
            </a:r>
          </a:p>
          <a:p>
            <a:r>
              <a:rPr lang="en-US" dirty="0" smtClean="0"/>
              <a:t>Live demo – go to 1:06</a:t>
            </a:r>
            <a:r>
              <a:rPr lang="en-US" baseline="0" dirty="0" smtClean="0"/>
              <a:t> (2 ID and verify allergies) 2:30- 3:04 then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C8A0-4D19-4243-B4DC-C34827CF6C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3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C8A0-4D19-4243-B4DC-C34827CF6C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1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DC8A0-4D19-4243-B4DC-C34827CF6C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2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8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25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1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5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2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7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8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3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4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A235D9-1288-4183-ACF8-1C460F24C3C4}" type="datetimeFigureOut">
              <a:rPr lang="en-US" smtClean="0"/>
              <a:t>01/02/2018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E7E0-3A5A-448A-9DBF-AD822178C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8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po.johnshopkins.edu/hopkins/policies/39/30297/policy_30297.pdf?_=0.187832573931" TargetMode="External"/><Relationship Id="rId2" Type="http://schemas.openxmlformats.org/officeDocument/2006/relationships/hyperlink" Target="https://hpo.johnshopkins.edu/hopkins/policies/39/18/appendix_130285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KCPiSnYq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v_pRjbM2sV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 Injections and Handling of Hazardous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Jackie McCready, MSN, RN-C(OB), RN-BC</a:t>
            </a:r>
          </a:p>
          <a:p>
            <a:r>
              <a:rPr lang="en-US" dirty="0" smtClean="0"/>
              <a:t>Nurse educator, </a:t>
            </a:r>
            <a:r>
              <a:rPr lang="en-US" dirty="0" err="1" smtClean="0"/>
              <a:t>gyn</a:t>
            </a:r>
            <a:r>
              <a:rPr lang="en-US" dirty="0" smtClean="0"/>
              <a:t>/</a:t>
            </a:r>
            <a:r>
              <a:rPr lang="en-US" dirty="0" err="1" smtClean="0"/>
              <a:t>ob</a:t>
            </a:r>
            <a:r>
              <a:rPr lang="en-US" dirty="0" smtClean="0"/>
              <a:t>, johns Hopkins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SAFE HANDLING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962" y="151951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MTX (Methotrexate) is a chemotherapeutic agent and is subject to policies for handling hazardous drugs</a:t>
            </a:r>
          </a:p>
          <a:p>
            <a:r>
              <a:rPr lang="en-US" sz="2400" b="1" dirty="0" smtClean="0"/>
              <a:t>All hazardous drugs dispensed by a JHH pharmacy will be labeled with a bright orange sticker</a:t>
            </a:r>
          </a:p>
          <a:p>
            <a:r>
              <a:rPr lang="en-US" sz="2400" b="1" dirty="0" smtClean="0"/>
              <a:t>Chemotherapy will also include a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second sticker</a:t>
            </a:r>
            <a:endParaRPr lang="en-US" sz="24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46863" r="35580" b="33903"/>
          <a:stretch/>
        </p:blipFill>
        <p:spPr bwMode="auto">
          <a:xfrm>
            <a:off x="1307667" y="4615927"/>
            <a:ext cx="4607493" cy="1775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48542" t="44593" r="30158" b="42796"/>
          <a:stretch/>
        </p:blipFill>
        <p:spPr bwMode="auto">
          <a:xfrm>
            <a:off x="7683572" y="3454880"/>
            <a:ext cx="4025405" cy="1409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65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that mean for you?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755" y="1557618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 pairs of gloves</a:t>
            </a:r>
          </a:p>
          <a:p>
            <a:r>
              <a:rPr lang="en-US" sz="3200" b="1" dirty="0" smtClean="0"/>
              <a:t>Gown</a:t>
            </a:r>
          </a:p>
          <a:p>
            <a:pPr lvl="1"/>
            <a:r>
              <a:rPr lang="en-US" sz="3200" b="1" dirty="0" smtClean="0"/>
              <a:t>Under-glove tucked into gown sleeve</a:t>
            </a:r>
          </a:p>
          <a:p>
            <a:pPr lvl="1"/>
            <a:r>
              <a:rPr lang="en-US" sz="3200" b="1" dirty="0" smtClean="0"/>
              <a:t>Over-glove overtop of gown sleeve</a:t>
            </a:r>
            <a:endParaRPr lang="en-US" sz="32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5309" t="54534" r="63593" b="31587"/>
          <a:stretch/>
        </p:blipFill>
        <p:spPr bwMode="auto">
          <a:xfrm>
            <a:off x="4821553" y="4957500"/>
            <a:ext cx="1924050" cy="1167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6246" t="70896" r="64274" b="15102"/>
          <a:stretch/>
        </p:blipFill>
        <p:spPr bwMode="auto">
          <a:xfrm>
            <a:off x="1266825" y="4843761"/>
            <a:ext cx="1952625" cy="1280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26246" t="70896" r="64274" b="14980"/>
          <a:stretch/>
        </p:blipFill>
        <p:spPr bwMode="auto">
          <a:xfrm>
            <a:off x="8317892" y="4843761"/>
            <a:ext cx="1895474" cy="1280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0125" y="6305550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pair (under-glove)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86725" y="6305550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2nd pair (over-glove)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9067801" y="364425"/>
            <a:ext cx="2686050" cy="210952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867901" y="652146"/>
            <a:ext cx="18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NOTE: eye/face protection optional – (splash)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about when you’re done?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74811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Engage safety mechanism on needle</a:t>
            </a:r>
          </a:p>
          <a:p>
            <a:r>
              <a:rPr lang="en-US" sz="2400" b="1" dirty="0" smtClean="0"/>
              <a:t>Return BOTH syringe and needle to plastic bag</a:t>
            </a:r>
          </a:p>
          <a:p>
            <a:r>
              <a:rPr lang="en-US" sz="2400" b="1" dirty="0" smtClean="0"/>
              <a:t>Dispose of BAG, SYRINGE AND NEEDLE  in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REGULAR</a:t>
            </a:r>
            <a:r>
              <a:rPr lang="en-US" sz="2400" b="1" dirty="0" smtClean="0"/>
              <a:t> sharps container</a:t>
            </a:r>
            <a:endParaRPr lang="en-US" sz="2400" b="1" dirty="0"/>
          </a:p>
        </p:txBody>
      </p:sp>
      <p:pic>
        <p:nvPicPr>
          <p:cNvPr id="4098" name="Picture 2" descr="https://tse4.mm.bing.net/th?id=OIP.IrwkHVeZp9kuBA_P-Cq-QwEsEs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32" y="351699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736x/c0/0a/a8/c00aa89c0f35c77225dcdc099b7a0f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7" y="846063"/>
            <a:ext cx="46386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humbs.dreamstime.com/x/confucius-quote-balckboard-i-hear-i-know-i-see-i-remember-i-do-i-understand-slate-blackboard-against-red-barn-wood-50866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19" y="2300176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828" y="385347"/>
            <a:ext cx="79878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Upon completion of this course, please send Dr Frank Witter an e-mail attesting to your knowledge of this information and agreement to follow applicable policies.  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A copy of this e-mail will be maintained for regulatory purposes.</a:t>
            </a:r>
            <a:endParaRPr lang="en-US" sz="3600" b="1" dirty="0"/>
          </a:p>
        </p:txBody>
      </p:sp>
      <p:pic>
        <p:nvPicPr>
          <p:cNvPr id="3" name="Picture 2" descr="EDM 310 Class Blog: April 20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28" y="2924504"/>
            <a:ext cx="2409825" cy="304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932333" y="5078448"/>
            <a:ext cx="4660974" cy="1388102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67386" y="5351050"/>
            <a:ext cx="3848986" cy="84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THANK YOU</a:t>
            </a:r>
            <a:r>
              <a:rPr lang="en-US" sz="4800" dirty="0" smtClean="0">
                <a:solidFill>
                  <a:schemeClr val="bg1"/>
                </a:solidFill>
              </a:rPr>
              <a:t>!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6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68545"/>
          </a:xfrm>
        </p:spPr>
        <p:txBody>
          <a:bodyPr/>
          <a:lstStyle/>
          <a:p>
            <a:r>
              <a:rPr lang="en-US" b="1" dirty="0" smtClean="0"/>
              <a:t>POLICY CONSIDERATIONS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75" y="1776249"/>
            <a:ext cx="10364452" cy="401495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Chemotherapy Policy</a:t>
            </a:r>
          </a:p>
          <a:p>
            <a:pPr lvl="1"/>
            <a:r>
              <a:rPr lang="en-US" sz="2400" b="1" dirty="0" smtClean="0">
                <a:solidFill>
                  <a:srgbClr val="00B050"/>
                </a:solidFill>
                <a:hlinkClick r:id="rId2"/>
              </a:rPr>
              <a:t>Appendix A – Chemotherapy Agents – Methotrexate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(p.2)</a:t>
            </a:r>
          </a:p>
          <a:p>
            <a:pPr lvl="1"/>
            <a:r>
              <a:rPr lang="en-US" sz="2400" b="1" i="1" dirty="0" smtClean="0"/>
              <a:t>Doses given more than once a week are </a:t>
            </a:r>
            <a:r>
              <a:rPr lang="en-US" sz="2400" b="1" i="1" u="sng" dirty="0" smtClean="0"/>
              <a:t>not exempt unless </a:t>
            </a:r>
            <a:r>
              <a:rPr lang="en-US" sz="2400" b="1" i="1" dirty="0" smtClean="0"/>
              <a:t>give for ectopic pregnancy</a:t>
            </a:r>
          </a:p>
          <a:p>
            <a:pPr lvl="1"/>
            <a:r>
              <a:rPr lang="en-US" sz="2400" b="1" i="1" dirty="0" smtClean="0"/>
              <a:t>Ectopic pregnancy – see policy – </a:t>
            </a:r>
            <a:r>
              <a:rPr lang="en-US" sz="2400" b="1" i="1" dirty="0" smtClean="0">
                <a:hlinkClick r:id="rId3"/>
              </a:rPr>
              <a:t>Methotrexate for Ectopic Pregnancy, Management of Patient Receiving </a:t>
            </a:r>
            <a:r>
              <a:rPr lang="en-US" sz="2400" b="1" i="1" dirty="0" smtClean="0"/>
              <a:t>(MDU051)</a:t>
            </a:r>
          </a:p>
          <a:p>
            <a:pPr lvl="2"/>
            <a:r>
              <a:rPr lang="en-US" sz="2200" b="1" i="1" dirty="0" smtClean="0"/>
              <a:t>Newly updated, December 2017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8846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32490"/>
          </a:xfrm>
        </p:spPr>
        <p:txBody>
          <a:bodyPr/>
          <a:lstStyle/>
          <a:p>
            <a:r>
              <a:rPr lang="en-US" b="1" dirty="0" smtClean="0"/>
              <a:t>Methotrexate Administration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603" y="1580823"/>
            <a:ext cx="4895055" cy="3124201"/>
          </a:xfrm>
        </p:spPr>
        <p:txBody>
          <a:bodyPr>
            <a:normAutofit/>
          </a:bodyPr>
          <a:lstStyle/>
          <a:p>
            <a:r>
              <a:rPr lang="en-US" sz="2800" b="1" u="sng" dirty="0" err="1" smtClean="0"/>
              <a:t>Ventrogluteal</a:t>
            </a:r>
            <a:r>
              <a:rPr lang="en-US" sz="2800" b="1" u="sng" dirty="0" smtClean="0"/>
              <a:t> IM Injection</a:t>
            </a:r>
          </a:p>
          <a:p>
            <a:pPr lvl="1"/>
            <a:r>
              <a:rPr lang="en-US" sz="2800" b="1" dirty="0" smtClean="0"/>
              <a:t>SITE IDENTIFICATION</a:t>
            </a:r>
          </a:p>
          <a:p>
            <a:pPr lvl="1"/>
            <a:r>
              <a:rPr lang="en-US" sz="2800" b="1" dirty="0" smtClean="0"/>
              <a:t>INJECTION TECHNIQUE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7194" y="1580824"/>
            <a:ext cx="4895056" cy="31242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Safe Handling Techniques</a:t>
            </a:r>
          </a:p>
          <a:p>
            <a:pPr lvl="1"/>
            <a:r>
              <a:rPr lang="en-US" sz="2800" b="1" dirty="0" smtClean="0"/>
              <a:t>PPE</a:t>
            </a:r>
          </a:p>
          <a:p>
            <a:pPr lvl="1"/>
            <a:r>
              <a:rPr lang="en-US" sz="2800" b="1" dirty="0"/>
              <a:t>D</a:t>
            </a:r>
            <a:r>
              <a:rPr lang="en-US" sz="2800" b="1" dirty="0" smtClean="0"/>
              <a:t>ISPOSAL</a:t>
            </a:r>
            <a:endParaRPr lang="en-US" sz="2800" b="1" dirty="0"/>
          </a:p>
        </p:txBody>
      </p:sp>
      <p:pic>
        <p:nvPicPr>
          <p:cNvPr id="1026" name="Picture 2" descr="https://www.ausmed.com/articles/wp-content/uploads/2017/04/20170428_body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7" t="15559"/>
          <a:stretch/>
        </p:blipFill>
        <p:spPr bwMode="auto">
          <a:xfrm>
            <a:off x="1824236" y="4269224"/>
            <a:ext cx="1702298" cy="19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unitedadlabel.com/media/catalog/product/cache/1/image/9df78eab33525d08d6e5fb8d27136e95/U/L/ULON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60" y="4035972"/>
            <a:ext cx="4471919" cy="17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VENTROGLUTEAL INJECTION</a:t>
            </a:r>
            <a:endParaRPr lang="en-US" b="1" dirty="0"/>
          </a:p>
        </p:txBody>
      </p:sp>
      <p:pic>
        <p:nvPicPr>
          <p:cNvPr id="6" name="Content Placeholder 5" descr="http://slideplayer.com/slide/3220420/11/images/9/HOW%20DO%20YOU%20LOCATE%20THE%20VENTROGLUTEAL%20SIT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387366"/>
            <a:ext cx="9848193" cy="5129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0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VENTROGLUTEAL INJECTION</a:t>
            </a:r>
            <a:endParaRPr lang="en-US" b="1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267739" y="1461485"/>
            <a:ext cx="4396339" cy="4195763"/>
          </a:xfrm>
        </p:spPr>
        <p:txBody>
          <a:bodyPr/>
          <a:lstStyle/>
          <a:p>
            <a:r>
              <a:rPr lang="en-US" sz="2800" b="1" dirty="0" smtClean="0"/>
              <a:t>VIDEO AND IMAGES</a:t>
            </a:r>
            <a:endParaRPr lang="en-US" sz="2800" b="1" dirty="0"/>
          </a:p>
          <a:p>
            <a:pPr lvl="1"/>
            <a:r>
              <a:rPr lang="en-US" sz="2600" b="1" dirty="0" smtClean="0">
                <a:hlinkClick r:id="rId3"/>
              </a:rPr>
              <a:t>Demo</a:t>
            </a:r>
            <a:endParaRPr lang="en-US" sz="2600" b="1" dirty="0" smtClean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2" y="3019670"/>
            <a:ext cx="8747257" cy="3307557"/>
          </a:xfrm>
        </p:spPr>
      </p:pic>
    </p:spTree>
    <p:extLst>
      <p:ext uri="{BB962C8B-B14F-4D97-AF65-F5344CB8AC3E}">
        <p14:creationId xmlns:p14="http://schemas.microsoft.com/office/powerpoint/2010/main" val="4137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VENTROGLUTEAL INJECTION</a:t>
            </a:r>
            <a:endParaRPr lang="en-US" b="1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46112" y="1680852"/>
            <a:ext cx="9403742" cy="4567548"/>
          </a:xfrm>
        </p:spPr>
        <p:txBody>
          <a:bodyPr/>
          <a:lstStyle/>
          <a:p>
            <a:r>
              <a:rPr lang="en-US" sz="2800" b="1" dirty="0" smtClean="0"/>
              <a:t>MORE IMAGES</a:t>
            </a:r>
          </a:p>
        </p:txBody>
      </p:sp>
      <p:pic>
        <p:nvPicPr>
          <p:cNvPr id="2050" name="Picture 2" descr="http://4.bp.blogspot.com/-mr61dGQptig/Ur_XYPAotjI/AAAAAAAAAKw/Wqvwo-CjSx8/s1600/Locating-the-ventrogluteal-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34" y="1757051"/>
            <a:ext cx="4226122" cy="35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lideplayer.com/4311124/14/images/20/Ventrogluteal+S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8" y="2722732"/>
            <a:ext cx="4700890" cy="35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DORSOGLUTEAL SITE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431" y="1653524"/>
            <a:ext cx="8946541" cy="4195481"/>
          </a:xfrm>
        </p:spPr>
        <p:txBody>
          <a:bodyPr/>
          <a:lstStyle/>
          <a:p>
            <a:r>
              <a:rPr lang="en-US" b="1" dirty="0" smtClean="0"/>
              <a:t>Consider patient positioning – requires prone position</a:t>
            </a:r>
          </a:p>
          <a:p>
            <a:r>
              <a:rPr lang="en-US" b="1" dirty="0" smtClean="0">
                <a:hlinkClick r:id="rId2"/>
              </a:rPr>
              <a:t>Demo</a:t>
            </a:r>
            <a:endParaRPr lang="en-US" b="1" dirty="0"/>
          </a:p>
        </p:txBody>
      </p:sp>
      <p:pic>
        <p:nvPicPr>
          <p:cNvPr id="1028" name="Picture 4" descr="https://classconnection.s3.amazonaws.com/932/flashcards/1252932/jpg/dorsgluteal1332180752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63" y="2828016"/>
            <a:ext cx="4225158" cy="30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lideplayer.com/slide/10285423/35/images/23/Dorsogluteal+Should+not+be+used+in+Children+under+5+years.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9" t="51664"/>
          <a:stretch/>
        </p:blipFill>
        <p:spPr bwMode="auto">
          <a:xfrm>
            <a:off x="1019503" y="2828016"/>
            <a:ext cx="3879024" cy="331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 injection sites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5" t="8156" r="5392"/>
          <a:stretch/>
        </p:blipFill>
        <p:spPr bwMode="auto">
          <a:xfrm>
            <a:off x="430925" y="325821"/>
            <a:ext cx="2732689" cy="59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6753" y="325821"/>
            <a:ext cx="442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LET’S COMPARE</a:t>
            </a:r>
            <a:endParaRPr lang="en-US" sz="4000" b="1" dirty="0"/>
          </a:p>
        </p:txBody>
      </p:sp>
      <p:pic>
        <p:nvPicPr>
          <p:cNvPr id="6" name="Picture 6" descr="http://slideplayer.com/slide/10285423/35/images/23/Dorsogluteal+Should+not+be+used+in+Children+under+5+years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9" t="51664"/>
          <a:stretch/>
        </p:blipFill>
        <p:spPr bwMode="auto">
          <a:xfrm>
            <a:off x="3804763" y="3694801"/>
            <a:ext cx="3006646" cy="25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edia.oncologynurseadvisor.com/images/2013/02/21/feature-0213-fig1bcd_3471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7" r="34526" b="6563"/>
          <a:stretch/>
        </p:blipFill>
        <p:spPr bwMode="auto">
          <a:xfrm>
            <a:off x="3804763" y="679764"/>
            <a:ext cx="1870841" cy="22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38229" y="1407541"/>
            <a:ext cx="442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VENTROGLUTEAL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6560" y="4761187"/>
            <a:ext cx="442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DORSOGLUTEAL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WORD ABOUT Z-TRACK</a:t>
            </a:r>
            <a:endParaRPr lang="en-US" b="1" dirty="0"/>
          </a:p>
        </p:txBody>
      </p:sp>
      <p:pic>
        <p:nvPicPr>
          <p:cNvPr id="3074" name="Picture 2" descr="http://wps.prenhall.com/wps/media/objects/1145/1173501/figure1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8" y="1457325"/>
            <a:ext cx="3239987" cy="50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ursingcrib.com/wp-content/uploads/ZTrackingTechnique.jpg?9d7b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35" y="4120056"/>
            <a:ext cx="6271744" cy="21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Wave 4"/>
          <p:cNvSpPr/>
          <p:nvPr/>
        </p:nvSpPr>
        <p:spPr>
          <a:xfrm>
            <a:off x="5801710" y="1639614"/>
            <a:ext cx="4824250" cy="1643041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NOT REQUIRED FOR THIS MEDICATION!</a:t>
            </a:r>
          </a:p>
        </p:txBody>
      </p:sp>
    </p:spTree>
    <p:extLst>
      <p:ext uri="{BB962C8B-B14F-4D97-AF65-F5344CB8AC3E}">
        <p14:creationId xmlns:p14="http://schemas.microsoft.com/office/powerpoint/2010/main" val="17311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615</TotalTime>
  <Words>343</Words>
  <Application>Microsoft Office PowerPoint</Application>
  <PresentationFormat>Widescreen</PresentationFormat>
  <Paragraphs>59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IM Injections and Handling of Hazardous Drugs</vt:lpstr>
      <vt:lpstr>POLICY CONSIDERATIONS</vt:lpstr>
      <vt:lpstr>Methotrexate Administration</vt:lpstr>
      <vt:lpstr>VENTROGLUTEAL INJECTION</vt:lpstr>
      <vt:lpstr>VENTROGLUTEAL INJECTION</vt:lpstr>
      <vt:lpstr>VENTROGLUTEAL INJECTION</vt:lpstr>
      <vt:lpstr>DORSOGLUTEAL SITE</vt:lpstr>
      <vt:lpstr>PowerPoint Presentation</vt:lpstr>
      <vt:lpstr>A WORD ABOUT Z-TRACK</vt:lpstr>
      <vt:lpstr>SAFE HANDLING</vt:lpstr>
      <vt:lpstr>What does that mean for you?</vt:lpstr>
      <vt:lpstr>What about when you’re done?</vt:lpstr>
      <vt:lpstr>PowerPoint Presentation</vt:lpstr>
      <vt:lpstr>PowerPoint Presentation</vt:lpstr>
    </vt:vector>
  </TitlesOfParts>
  <Company>Johns Hopkins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Injections and Handling of Hazardous Drugs</dc:title>
  <dc:creator>Jackie McCready</dc:creator>
  <cp:lastModifiedBy>Angella Olden</cp:lastModifiedBy>
  <cp:revision>30</cp:revision>
  <cp:lastPrinted>2018-01-02T23:26:21Z</cp:lastPrinted>
  <dcterms:created xsi:type="dcterms:W3CDTF">2017-10-26T15:34:38Z</dcterms:created>
  <dcterms:modified xsi:type="dcterms:W3CDTF">2018-01-02T23:27:53Z</dcterms:modified>
</cp:coreProperties>
</file>